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6401" r:id="rId3"/>
    <p:sldId id="6402" r:id="rId4"/>
    <p:sldId id="6417" r:id="rId5"/>
    <p:sldId id="6418" r:id="rId6"/>
    <p:sldId id="6424" r:id="rId7"/>
    <p:sldId id="6425" r:id="rId8"/>
    <p:sldId id="6369" r:id="rId9"/>
    <p:sldId id="6413" r:id="rId10"/>
    <p:sldId id="6422" r:id="rId11"/>
    <p:sldId id="6411" r:id="rId12"/>
    <p:sldId id="6391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5786C1"/>
    <a:srgbClr val="C16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45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33494-B3E7-4E55-B50B-3F523268B457}" type="datetimeFigureOut">
              <a:rPr lang="zh-CN" altLang="en-US" smtClean="0"/>
              <a:pPr/>
              <a:t>2020/7/1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DD4B7-C61D-4CFE-9E33-A3B44E45EF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78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DD4B7-C61D-4CFE-9E33-A3B44E45EF3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563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9D089-43F4-4907-A9D9-1B5DC5C67B7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416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9D089-43F4-4907-A9D9-1B5DC5C67B77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416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DD4B7-C61D-4CFE-9E33-A3B44E45EF3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8207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DD4B7-C61D-4CFE-9E33-A3B44E45EF3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392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DD4B7-C61D-4CFE-9E33-A3B44E45EF3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34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DD4B7-C61D-4CFE-9E33-A3B44E45EF3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506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DD4B7-C61D-4CFE-9E33-A3B44E45EF3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50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DD4B7-C61D-4CFE-9E33-A3B44E45EF3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506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DD4B7-C61D-4CFE-9E33-A3B44E45EF3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506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9D089-43F4-4907-A9D9-1B5DC5C67B7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416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DD4B7-C61D-4CFE-9E33-A3B44E45EF3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55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43D38C-5FE4-4407-8501-F78D80CA5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9A8805F-187E-4DC1-A938-886D99ECD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0A232C-7301-4D73-9403-DE977C339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8D91A-6023-4695-8A53-A6BE96820CF9}" type="datetimeFigureOut">
              <a:rPr lang="zh-CN" altLang="en-US" smtClean="0"/>
              <a:pPr/>
              <a:t>2020/7/1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3AB806-6A89-41B5-9E8D-1F97C56F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F3EED3-340D-4609-A0F1-2C636B7C6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C3B94-26E0-4BC6-B94D-77A1DF5713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74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780472-8124-4B54-A671-CF312652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3C78F7-972E-4009-9A51-98B6FC467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BDDC10-CE75-46C7-97F2-71A628343F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8D91A-6023-4695-8A53-A6BE96820CF9}" type="datetimeFigureOut">
              <a:rPr lang="zh-CN" altLang="en-US" smtClean="0"/>
              <a:pPr/>
              <a:t>2020/7/1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E093D-9EB4-4C49-86DA-C7516BB76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9BCBB2-F262-4A73-917F-765E2948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C3B94-26E0-4BC6-B94D-77A1DF5713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39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AE2B43F-68BF-40C2-AC1F-D2DCC9C18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29BB11-0A82-447D-B5C9-533085047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94D2BF-EAF1-4730-BC2F-FB121BF06A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8D91A-6023-4695-8A53-A6BE96820CF9}" type="datetimeFigureOut">
              <a:rPr lang="zh-CN" altLang="en-US" smtClean="0"/>
              <a:pPr/>
              <a:t>2020/7/1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319406-6408-4084-A715-7FF90B05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1C5C2C-2ADC-4111-AD03-AEE8DA54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C3B94-26E0-4BC6-B94D-77A1DF5713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91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86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19AA21E-1D4E-4175-BB57-ED0001C8F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83613"/>
            <a:ext cx="3409950" cy="5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3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7D68E1-F8B9-45C7-AF26-4FD849F56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266701"/>
            <a:ext cx="5048250" cy="78105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A675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5E686B9C-C7A0-4A47-BDD5-038D32CDEA0B}"/>
              </a:ext>
            </a:extLst>
          </p:cNvPr>
          <p:cNvCxnSpPr/>
          <p:nvPr userDrawn="1"/>
        </p:nvCxnSpPr>
        <p:spPr>
          <a:xfrm>
            <a:off x="361950" y="933450"/>
            <a:ext cx="11468100" cy="0"/>
          </a:xfrm>
          <a:prstGeom prst="line">
            <a:avLst/>
          </a:prstGeom>
          <a:ln w="12700">
            <a:solidFill>
              <a:srgbClr val="209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3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5ADB1E-F75A-48BF-86B4-E3F3646EE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E40DB4-D53A-4DCF-A28E-4EFF0A099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76545F-CF8C-448D-AF43-7A2CB2FD3C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8D91A-6023-4695-8A53-A6BE96820CF9}" type="datetimeFigureOut">
              <a:rPr lang="zh-CN" altLang="en-US" smtClean="0"/>
              <a:pPr/>
              <a:t>2020/7/1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C6DD38-0F00-4F01-B007-2DD83F89A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604CB9-3A3A-4BE0-AC41-36A3E8131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C3B94-26E0-4BC6-B94D-77A1DF5713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2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96495A-94AB-415B-A38A-BF143CBAB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0EC607-D90C-45C8-AE6E-F27B5B499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C26535-0ACF-42C1-8C10-340AE3F65F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8D91A-6023-4695-8A53-A6BE96820CF9}" type="datetimeFigureOut">
              <a:rPr lang="zh-CN" altLang="en-US" smtClean="0"/>
              <a:pPr/>
              <a:t>2020/7/1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A6754D-55CF-4F01-BEA2-E373811C7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1C6F47-A28A-4F14-99AE-F2DEA8C4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C3B94-26E0-4BC6-B94D-77A1DF5713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39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6CA4A-7FF4-4F84-9EE5-7FE5497B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1A4039-BDE0-48FB-AABD-F14CC57C85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80F779D-31A2-4BF9-B4C7-9B90B83F6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EBD6EC-77EB-47C5-9FBA-7F1AC6F4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8D91A-6023-4695-8A53-A6BE96820CF9}" type="datetimeFigureOut">
              <a:rPr lang="zh-CN" altLang="en-US" smtClean="0"/>
              <a:pPr/>
              <a:t>2020/7/1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213DA4-8B7E-4C11-9474-C5D9EEF1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BE3B4E-A70D-4E27-A8E6-4808539F6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C3B94-26E0-4BC6-B94D-77A1DF5713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7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3637B0-C3CD-4F00-8990-8897E691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41D97B1-9900-492F-AF4A-9E84A8E4D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F438F3-9EAB-47F8-9D33-5B9541329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5A7225F-5CEC-4A31-A6B7-8B2CA755D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F22B5AC-3B0F-43D6-AB59-A1D1AB7B0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8C6F7A2-E7AC-4599-BB6F-38BD5DD79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8D91A-6023-4695-8A53-A6BE96820CF9}" type="datetimeFigureOut">
              <a:rPr lang="zh-CN" altLang="en-US" smtClean="0"/>
              <a:pPr/>
              <a:t>2020/7/1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78C183-710C-4C04-A372-693E578A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F067E85-13AA-49E2-A224-D9FAAC02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C3B94-26E0-4BC6-B94D-77A1DF5713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06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66AA6E-490B-4344-91CE-E2820207B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55460A3-2A5E-4923-BBE4-1E0B7D936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8D91A-6023-4695-8A53-A6BE96820CF9}" type="datetimeFigureOut">
              <a:rPr lang="zh-CN" altLang="en-US" smtClean="0"/>
              <a:pPr/>
              <a:t>2020/7/1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127F582-81C9-4AAA-9F3E-F5494874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FA5BD45-29D1-46D5-94C5-58C1CB5F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C3B94-26E0-4BC6-B94D-77A1DF5713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9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8E83A52-2CD4-489C-BD5F-F1387E292E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8D91A-6023-4695-8A53-A6BE96820CF9}" type="datetimeFigureOut">
              <a:rPr lang="zh-CN" altLang="en-US" smtClean="0"/>
              <a:pPr/>
              <a:t>2020/7/1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C48677-89CF-4F0F-83F1-44EEB1DF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9367DB-731F-415B-9272-CBA12F85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C3B94-26E0-4BC6-B94D-77A1DF5713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07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03C511-3942-4C6F-AA50-BC2E37762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0DFC9B-1E92-4F12-90D0-488498171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DD98FA-A794-49D5-A3CA-C7B214755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8BA30C-365B-4219-BF74-D2E1F9E73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8D91A-6023-4695-8A53-A6BE96820CF9}" type="datetimeFigureOut">
              <a:rPr lang="zh-CN" altLang="en-US" smtClean="0"/>
              <a:pPr/>
              <a:t>2020/7/1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A55AA6F-607D-49EC-9AB8-6BB016993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4F134A-E220-4B22-80E9-F5B5B6A2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C3B94-26E0-4BC6-B94D-77A1DF5713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13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1B3CCF-118F-40F4-B4C9-47399EFE9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21F609B-F105-4ADD-9FEC-D787F90D1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EC53B3D-8089-4EAF-B828-9F545FDED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1E57E71-98F9-4C5D-8E51-2EAF03CE5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8D91A-6023-4695-8A53-A6BE96820CF9}" type="datetimeFigureOut">
              <a:rPr lang="zh-CN" altLang="en-US" smtClean="0"/>
              <a:pPr/>
              <a:t>2020/7/1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828EE2-A987-4300-985F-A32FB0942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F9C0854-2DA2-4CEE-BD83-10F187C2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5C3B94-26E0-4BC6-B94D-77A1DF5713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9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74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107281F-5EF0-4189-810F-5C5401450A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0199" t="5510" r="15630" b="33369"/>
          <a:stretch/>
        </p:blipFill>
        <p:spPr>
          <a:xfrm rot="16200000">
            <a:off x="2667001" y="-2666999"/>
            <a:ext cx="6857999" cy="1219199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D2E5C19-C997-44E4-AB7F-9652D4B2F540}"/>
              </a:ext>
            </a:extLst>
          </p:cNvPr>
          <p:cNvSpPr txBox="1"/>
          <p:nvPr/>
        </p:nvSpPr>
        <p:spPr>
          <a:xfrm>
            <a:off x="3200183" y="3000527"/>
            <a:ext cx="854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5786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 cabinet </a:t>
            </a:r>
            <a:r>
              <a:rPr lang="zh-CN" altLang="en-US" sz="3600" dirty="0" smtClean="0">
                <a:solidFill>
                  <a:srgbClr val="5786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贴膜设备技术推荐方案</a:t>
            </a:r>
            <a:endParaRPr lang="zh-CN" altLang="en-US" sz="3600" dirty="0">
              <a:solidFill>
                <a:srgbClr val="5786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FD431FD-6541-47CD-829C-179AA9481285}"/>
              </a:ext>
            </a:extLst>
          </p:cNvPr>
          <p:cNvSpPr/>
          <p:nvPr/>
        </p:nvSpPr>
        <p:spPr>
          <a:xfrm>
            <a:off x="3098386" y="2282606"/>
            <a:ext cx="60265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3200" b="1" dirty="0" smtClean="0"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深圳市腾智工业设备有限公司</a:t>
            </a:r>
            <a:endParaRPr lang="zh-CN" altLang="en-US" sz="3200" b="1" dirty="0">
              <a:solidFill>
                <a:srgbClr val="CC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E229E7A-26E1-4631-A752-EBF32C8CE86C}"/>
              </a:ext>
            </a:extLst>
          </p:cNvPr>
          <p:cNvSpPr txBox="1"/>
          <p:nvPr/>
        </p:nvSpPr>
        <p:spPr>
          <a:xfrm>
            <a:off x="3112125" y="1712802"/>
            <a:ext cx="364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  <a:ea typeface="Batang" pitchFamily="18" charset="-127"/>
                <a:cs typeface="Arial" pitchFamily="34" charset="0"/>
              </a:rPr>
              <a:t>www.tengzhi.net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A10D6BE-C91C-4AEC-B495-5F7E4C1541C0}"/>
              </a:ext>
            </a:extLst>
          </p:cNvPr>
          <p:cNvSpPr txBox="1"/>
          <p:nvPr/>
        </p:nvSpPr>
        <p:spPr>
          <a:xfrm>
            <a:off x="5524500" y="4099474"/>
            <a:ext cx="6000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方案汇报人：熊冬辉    汇报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127E5D1-E85A-4A4B-9DB1-C787D1850072}"/>
              </a:ext>
            </a:extLst>
          </p:cNvPr>
          <p:cNvSpPr/>
          <p:nvPr/>
        </p:nvSpPr>
        <p:spPr>
          <a:xfrm>
            <a:off x="2965966" y="2876848"/>
            <a:ext cx="148492" cy="895236"/>
          </a:xfrm>
          <a:prstGeom prst="rect">
            <a:avLst/>
          </a:prstGeom>
          <a:solidFill>
            <a:srgbClr val="578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公司LOGO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6700" y="237425"/>
            <a:ext cx="4248150" cy="105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9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687E5916-2926-4D5F-935A-6678C39E9CD3}"/>
              </a:ext>
            </a:extLst>
          </p:cNvPr>
          <p:cNvSpPr/>
          <p:nvPr/>
        </p:nvSpPr>
        <p:spPr>
          <a:xfrm>
            <a:off x="0" y="323850"/>
            <a:ext cx="685800" cy="228600"/>
          </a:xfrm>
          <a:prstGeom prst="rect">
            <a:avLst/>
          </a:prstGeom>
          <a:solidFill>
            <a:srgbClr val="578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FFC38E3-4964-45C8-B60F-D7E2601AAC39}"/>
              </a:ext>
            </a:extLst>
          </p:cNvPr>
          <p:cNvSpPr/>
          <p:nvPr/>
        </p:nvSpPr>
        <p:spPr>
          <a:xfrm>
            <a:off x="838200" y="323850"/>
            <a:ext cx="381000" cy="228600"/>
          </a:xfrm>
          <a:prstGeom prst="rect">
            <a:avLst/>
          </a:prstGeom>
          <a:solidFill>
            <a:srgbClr val="5786C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36BE89C-4FCA-40AF-914B-993F03FFC2C2}"/>
              </a:ext>
            </a:extLst>
          </p:cNvPr>
          <p:cNvSpPr/>
          <p:nvPr/>
        </p:nvSpPr>
        <p:spPr>
          <a:xfrm>
            <a:off x="1371600" y="323850"/>
            <a:ext cx="781050" cy="228600"/>
          </a:xfrm>
          <a:prstGeom prst="rect">
            <a:avLst/>
          </a:prstGeom>
          <a:solidFill>
            <a:srgbClr val="578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30">
            <a:extLst>
              <a:ext uri="{FF2B5EF4-FFF2-40B4-BE49-F238E27FC236}">
                <a16:creationId xmlns:a16="http://schemas.microsoft.com/office/drawing/2014/main" id="{9D213247-6245-4B7D-BBF4-BF1FF7016028}"/>
              </a:ext>
            </a:extLst>
          </p:cNvPr>
          <p:cNvGrpSpPr/>
          <p:nvPr/>
        </p:nvGrpSpPr>
        <p:grpSpPr>
          <a:xfrm>
            <a:off x="342900" y="752475"/>
            <a:ext cx="8801100" cy="523220"/>
            <a:chOff x="9058682" y="1918927"/>
            <a:chExt cx="8801100" cy="52322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F3AE06BE-A1AC-468A-9A4D-421978A8C341}"/>
                </a:ext>
              </a:extLst>
            </p:cNvPr>
            <p:cNvSpPr/>
            <p:nvPr/>
          </p:nvSpPr>
          <p:spPr>
            <a:xfrm>
              <a:off x="9058682" y="1918927"/>
              <a:ext cx="34163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设备基本参数配置表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7FA9C556-9799-4126-8BD8-655766BF5403}"/>
                </a:ext>
              </a:extLst>
            </p:cNvPr>
            <p:cNvSpPr/>
            <p:nvPr/>
          </p:nvSpPr>
          <p:spPr>
            <a:xfrm>
              <a:off x="12506731" y="2075018"/>
              <a:ext cx="535305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Equipment basic parameter configuration table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1527173" y="1805516"/>
          <a:ext cx="879792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3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2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序号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名称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规格</a:t>
                      </a:r>
                      <a:r>
                        <a:rPr lang="en-US" altLang="zh-CN" dirty="0" smtClean="0"/>
                        <a:t>/</a:t>
                      </a:r>
                      <a:r>
                        <a:rPr lang="zh-CN" altLang="en-US" dirty="0" smtClean="0"/>
                        <a:t>内容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备注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电源输入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AC~220V 30A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最大功率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5.5kw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1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设备尺寸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5800mm*1000m*1650mm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设备重量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650kg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气源规格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冷却干燥压缩空气 </a:t>
                      </a:r>
                      <a:r>
                        <a:rPr lang="en-US" altLang="zh-CN" dirty="0" smtClean="0"/>
                        <a:t>0.5-0.7MPa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UPH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7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687E5916-2926-4D5F-935A-6678C39E9CD3}"/>
              </a:ext>
            </a:extLst>
          </p:cNvPr>
          <p:cNvSpPr/>
          <p:nvPr/>
        </p:nvSpPr>
        <p:spPr>
          <a:xfrm>
            <a:off x="0" y="323850"/>
            <a:ext cx="685800" cy="228600"/>
          </a:xfrm>
          <a:prstGeom prst="rect">
            <a:avLst/>
          </a:prstGeom>
          <a:solidFill>
            <a:srgbClr val="578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FFC38E3-4964-45C8-B60F-D7E2601AAC39}"/>
              </a:ext>
            </a:extLst>
          </p:cNvPr>
          <p:cNvSpPr/>
          <p:nvPr/>
        </p:nvSpPr>
        <p:spPr>
          <a:xfrm>
            <a:off x="838200" y="323850"/>
            <a:ext cx="381000" cy="228600"/>
          </a:xfrm>
          <a:prstGeom prst="rect">
            <a:avLst/>
          </a:prstGeom>
          <a:solidFill>
            <a:srgbClr val="5786C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36BE89C-4FCA-40AF-914B-993F03FFC2C2}"/>
              </a:ext>
            </a:extLst>
          </p:cNvPr>
          <p:cNvSpPr/>
          <p:nvPr/>
        </p:nvSpPr>
        <p:spPr>
          <a:xfrm>
            <a:off x="1371600" y="323850"/>
            <a:ext cx="781050" cy="228600"/>
          </a:xfrm>
          <a:prstGeom prst="rect">
            <a:avLst/>
          </a:prstGeom>
          <a:solidFill>
            <a:srgbClr val="578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30">
            <a:extLst>
              <a:ext uri="{FF2B5EF4-FFF2-40B4-BE49-F238E27FC236}">
                <a16:creationId xmlns:a16="http://schemas.microsoft.com/office/drawing/2014/main" id="{9D213247-6245-4B7D-BBF4-BF1FF7016028}"/>
              </a:ext>
            </a:extLst>
          </p:cNvPr>
          <p:cNvGrpSpPr/>
          <p:nvPr/>
        </p:nvGrpSpPr>
        <p:grpSpPr>
          <a:xfrm>
            <a:off x="342900" y="752475"/>
            <a:ext cx="7829550" cy="523220"/>
            <a:chOff x="9058682" y="1918927"/>
            <a:chExt cx="7829550" cy="52322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F3AE06BE-A1AC-468A-9A4D-421978A8C341}"/>
                </a:ext>
              </a:extLst>
            </p:cNvPr>
            <p:cNvSpPr/>
            <p:nvPr/>
          </p:nvSpPr>
          <p:spPr>
            <a:xfrm>
              <a:off x="9058682" y="1918927"/>
              <a:ext cx="30572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设备报价及交货期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7FA9C556-9799-4126-8BD8-655766BF5403}"/>
                </a:ext>
              </a:extLst>
            </p:cNvPr>
            <p:cNvSpPr/>
            <p:nvPr/>
          </p:nvSpPr>
          <p:spPr>
            <a:xfrm>
              <a:off x="12068582" y="2065493"/>
              <a:ext cx="481965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Equipment quotation and delivery date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14FBA393-5FC4-456B-91B5-1799E5F81C39}"/>
              </a:ext>
            </a:extLst>
          </p:cNvPr>
          <p:cNvSpPr/>
          <p:nvPr/>
        </p:nvSpPr>
        <p:spPr>
          <a:xfrm>
            <a:off x="1173163" y="1524210"/>
            <a:ext cx="92119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设备报价及交货期详见：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Back cabinet 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贴膜设备报价单。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07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107281F-5EF0-4189-810F-5C5401450A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0199" t="5510" r="15630" b="33369"/>
          <a:stretch/>
        </p:blipFill>
        <p:spPr>
          <a:xfrm rot="16200000">
            <a:off x="2667001" y="-2666999"/>
            <a:ext cx="6857999" cy="1219199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D2E5C19-C997-44E4-AB7F-9652D4B2F540}"/>
              </a:ext>
            </a:extLst>
          </p:cNvPr>
          <p:cNvSpPr txBox="1"/>
          <p:nvPr/>
        </p:nvSpPr>
        <p:spPr>
          <a:xfrm>
            <a:off x="3108108" y="2353734"/>
            <a:ext cx="8169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5786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 </a:t>
            </a:r>
            <a:r>
              <a:rPr lang="en-US" altLang="zh-CN" sz="7200" dirty="0">
                <a:solidFill>
                  <a:srgbClr val="5786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7200" dirty="0">
              <a:solidFill>
                <a:srgbClr val="5786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127E5D1-E85A-4A4B-9DB1-C787D1850072}"/>
              </a:ext>
            </a:extLst>
          </p:cNvPr>
          <p:cNvSpPr/>
          <p:nvPr/>
        </p:nvSpPr>
        <p:spPr>
          <a:xfrm>
            <a:off x="2864366" y="2495550"/>
            <a:ext cx="145534" cy="1029791"/>
          </a:xfrm>
          <a:prstGeom prst="rect">
            <a:avLst/>
          </a:prstGeom>
          <a:solidFill>
            <a:srgbClr val="578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公司LOGO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6700" y="237425"/>
            <a:ext cx="4248150" cy="1055888"/>
          </a:xfrm>
          <a:prstGeom prst="rect">
            <a:avLst/>
          </a:prstGeom>
        </p:spPr>
      </p:pic>
      <p:sp>
        <p:nvSpPr>
          <p:cNvPr id="8" name="文本框 14">
            <a:extLst>
              <a:ext uri="{FF2B5EF4-FFF2-40B4-BE49-F238E27FC236}">
                <a16:creationId xmlns:a16="http://schemas.microsoft.com/office/drawing/2014/main" id="{4A10D6BE-C91C-4AEC-B495-5F7E4C1541C0}"/>
              </a:ext>
            </a:extLst>
          </p:cNvPr>
          <p:cNvSpPr txBox="1"/>
          <p:nvPr/>
        </p:nvSpPr>
        <p:spPr>
          <a:xfrm>
            <a:off x="4819648" y="3908974"/>
            <a:ext cx="6438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方案汇报人：熊冬辉       汇报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手机：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13823756728   E-mail:fengji0912@163.com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897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DF9DF22-38F6-420E-A72C-46408EEF3B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9214" t="34274" r="15730" b="27924"/>
          <a:stretch/>
        </p:blipFill>
        <p:spPr>
          <a:xfrm>
            <a:off x="-47625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1644EDE-08C8-459A-A8D5-6C535BFF60CA}"/>
              </a:ext>
            </a:extLst>
          </p:cNvPr>
          <p:cNvSpPr txBox="1"/>
          <p:nvPr/>
        </p:nvSpPr>
        <p:spPr>
          <a:xfrm>
            <a:off x="4389443" y="1187474"/>
            <a:ext cx="3413114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3900" dirty="0">
                <a:solidFill>
                  <a:schemeClr val="bg1">
                    <a:lumMod val="85000"/>
                    <a:alpha val="40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23900" dirty="0">
              <a:solidFill>
                <a:schemeClr val="bg1">
                  <a:lumMod val="85000"/>
                  <a:alpha val="4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29886AB-D4BF-494E-B947-4430F0FDE637}"/>
              </a:ext>
            </a:extLst>
          </p:cNvPr>
          <p:cNvCxnSpPr>
            <a:cxnSpLocks/>
          </p:cNvCxnSpPr>
          <p:nvPr/>
        </p:nvCxnSpPr>
        <p:spPr>
          <a:xfrm>
            <a:off x="3195848" y="2381928"/>
            <a:ext cx="5463766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774F729-DA6E-47FE-8FCA-84210484A2FB}"/>
              </a:ext>
            </a:extLst>
          </p:cNvPr>
          <p:cNvCxnSpPr>
            <a:cxnSpLocks/>
          </p:cNvCxnSpPr>
          <p:nvPr/>
        </p:nvCxnSpPr>
        <p:spPr>
          <a:xfrm>
            <a:off x="3195848" y="3959192"/>
            <a:ext cx="5463766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A8E5AC5A-6F1E-4DDB-AB13-86AE229585E7}"/>
              </a:ext>
            </a:extLst>
          </p:cNvPr>
          <p:cNvSpPr txBox="1"/>
          <p:nvPr/>
        </p:nvSpPr>
        <p:spPr>
          <a:xfrm>
            <a:off x="3009900" y="2764587"/>
            <a:ext cx="6076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总体方案介绍及说明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08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DF9DF22-38F6-420E-A72C-46408EEF3B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9214" t="34274" r="15730" b="279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8E5AC5A-6F1E-4DDB-AB13-86AE229585E7}"/>
              </a:ext>
            </a:extLst>
          </p:cNvPr>
          <p:cNvSpPr txBox="1"/>
          <p:nvPr/>
        </p:nvSpPr>
        <p:spPr>
          <a:xfrm>
            <a:off x="2209800" y="725355"/>
            <a:ext cx="92392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          </a:t>
            </a:r>
            <a:endParaRPr lang="en-US" altLang="zh-CN" sz="20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           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该设备是为客户专门定制的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Back cabinet 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贴膜设备，为客户完成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Back cabinet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贴膜。设备为半自动设计，人工上料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Back cabinet </a:t>
            </a: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产品，设备自动贴膜和整形，完成后自动卸料。</a:t>
            </a:r>
            <a:endParaRPr lang="en-US" altLang="zh-CN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   根据产品结构和贴膜要求，采用四台设备分别完成四个位置的贴膜，每台设备配一名工人完成产品的上料。设备之间采用传送带连接，设备自动将贴膜成品卸料并流入下工序。</a:t>
            </a:r>
            <a:r>
              <a:rPr lang="en-US" altLang="zh-CN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CB60390-7B3C-4CCF-A457-BDD1CFCB6BB7}"/>
              </a:ext>
            </a:extLst>
          </p:cNvPr>
          <p:cNvSpPr/>
          <p:nvPr/>
        </p:nvSpPr>
        <p:spPr>
          <a:xfrm>
            <a:off x="2352675" y="30480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方案总体说明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0990F90-91A5-4F93-BAF1-99E94BA0AE97}"/>
              </a:ext>
            </a:extLst>
          </p:cNvPr>
          <p:cNvSpPr/>
          <p:nvPr/>
        </p:nvSpPr>
        <p:spPr>
          <a:xfrm>
            <a:off x="4667250" y="460891"/>
            <a:ext cx="358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General description of the scheme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034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BEDF13F0-CB55-4181-82B4-AFEB2E1306D8}"/>
              </a:ext>
            </a:extLst>
          </p:cNvPr>
          <p:cNvSpPr/>
          <p:nvPr/>
        </p:nvSpPr>
        <p:spPr>
          <a:xfrm>
            <a:off x="0" y="323850"/>
            <a:ext cx="685800" cy="228600"/>
          </a:xfrm>
          <a:prstGeom prst="rect">
            <a:avLst/>
          </a:prstGeom>
          <a:solidFill>
            <a:srgbClr val="578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EA21756-D9D1-41E8-94C8-97CCE75FF4C2}"/>
              </a:ext>
            </a:extLst>
          </p:cNvPr>
          <p:cNvSpPr/>
          <p:nvPr/>
        </p:nvSpPr>
        <p:spPr>
          <a:xfrm>
            <a:off x="838200" y="323850"/>
            <a:ext cx="381000" cy="228600"/>
          </a:xfrm>
          <a:prstGeom prst="rect">
            <a:avLst/>
          </a:prstGeom>
          <a:solidFill>
            <a:srgbClr val="5786C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5F9BB0A-633A-472A-B045-4202DEECA6B2}"/>
              </a:ext>
            </a:extLst>
          </p:cNvPr>
          <p:cNvSpPr/>
          <p:nvPr/>
        </p:nvSpPr>
        <p:spPr>
          <a:xfrm>
            <a:off x="1371600" y="323850"/>
            <a:ext cx="781050" cy="228600"/>
          </a:xfrm>
          <a:prstGeom prst="rect">
            <a:avLst/>
          </a:prstGeom>
          <a:solidFill>
            <a:srgbClr val="578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28">
            <a:extLst>
              <a:ext uri="{FF2B5EF4-FFF2-40B4-BE49-F238E27FC236}">
                <a16:creationId xmlns:a16="http://schemas.microsoft.com/office/drawing/2014/main" id="{F24B0C4F-07A0-4452-849D-23DDB315284F}"/>
              </a:ext>
            </a:extLst>
          </p:cNvPr>
          <p:cNvGrpSpPr/>
          <p:nvPr/>
        </p:nvGrpSpPr>
        <p:grpSpPr>
          <a:xfrm>
            <a:off x="342900" y="685800"/>
            <a:ext cx="5434727" cy="523220"/>
            <a:chOff x="9058682" y="1918927"/>
            <a:chExt cx="5434727" cy="523220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E04B8ADA-77E9-438B-BE6E-5A35318DD213}"/>
                </a:ext>
              </a:extLst>
            </p:cNvPr>
            <p:cNvSpPr/>
            <p:nvPr/>
          </p:nvSpPr>
          <p:spPr>
            <a:xfrm>
              <a:off x="9058682" y="1918927"/>
              <a:ext cx="30572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设备生产工作流程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4F7F822-3E86-4E0E-AE6C-7C2FB0B2B106}"/>
                </a:ext>
              </a:extLst>
            </p:cNvPr>
            <p:cNvSpPr/>
            <p:nvPr/>
          </p:nvSpPr>
          <p:spPr>
            <a:xfrm>
              <a:off x="12154307" y="2103593"/>
              <a:ext cx="233910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Equipment workflow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流程图: 可选过程 33"/>
          <p:cNvSpPr/>
          <p:nvPr/>
        </p:nvSpPr>
        <p:spPr>
          <a:xfrm>
            <a:off x="3171827" y="2038350"/>
            <a:ext cx="819148" cy="514350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人工上料产品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6" name="右箭头 105"/>
          <p:cNvSpPr/>
          <p:nvPr/>
        </p:nvSpPr>
        <p:spPr>
          <a:xfrm>
            <a:off x="4057651" y="2190750"/>
            <a:ext cx="438149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流程图: 可选过程 80"/>
          <p:cNvSpPr/>
          <p:nvPr/>
        </p:nvSpPr>
        <p:spPr>
          <a:xfrm>
            <a:off x="5962651" y="1981200"/>
            <a:ext cx="914400" cy="612648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整形一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流程图: 可选过程 47"/>
          <p:cNvSpPr/>
          <p:nvPr/>
        </p:nvSpPr>
        <p:spPr>
          <a:xfrm>
            <a:off x="4524376" y="1981200"/>
            <a:ext cx="914400" cy="612648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位置贴膜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右箭头 35"/>
          <p:cNvSpPr/>
          <p:nvPr/>
        </p:nvSpPr>
        <p:spPr>
          <a:xfrm>
            <a:off x="5495926" y="2190750"/>
            <a:ext cx="438149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右箭头 39"/>
          <p:cNvSpPr/>
          <p:nvPr/>
        </p:nvSpPr>
        <p:spPr>
          <a:xfrm>
            <a:off x="6934201" y="2209800"/>
            <a:ext cx="438149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流程图: 可选过程 40"/>
          <p:cNvSpPr/>
          <p:nvPr/>
        </p:nvSpPr>
        <p:spPr>
          <a:xfrm>
            <a:off x="7410451" y="1971675"/>
            <a:ext cx="914400" cy="612648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整形二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右箭头 41"/>
          <p:cNvSpPr/>
          <p:nvPr/>
        </p:nvSpPr>
        <p:spPr>
          <a:xfrm>
            <a:off x="8362951" y="2171700"/>
            <a:ext cx="438149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流程图: 可选过程 42"/>
          <p:cNvSpPr/>
          <p:nvPr/>
        </p:nvSpPr>
        <p:spPr>
          <a:xfrm>
            <a:off x="8829676" y="1971675"/>
            <a:ext cx="914400" cy="612648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卸料进入传送带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流程图: 可选过程 44"/>
          <p:cNvSpPr/>
          <p:nvPr/>
        </p:nvSpPr>
        <p:spPr>
          <a:xfrm>
            <a:off x="3124200" y="2828926"/>
            <a:ext cx="923925" cy="790574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人工从传送带取料上料产品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右箭头 45"/>
          <p:cNvSpPr/>
          <p:nvPr/>
        </p:nvSpPr>
        <p:spPr>
          <a:xfrm>
            <a:off x="4095751" y="3152775"/>
            <a:ext cx="438149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流程图: 可选过程 46"/>
          <p:cNvSpPr/>
          <p:nvPr/>
        </p:nvSpPr>
        <p:spPr>
          <a:xfrm>
            <a:off x="6000751" y="2943225"/>
            <a:ext cx="914400" cy="612648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整形一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流程图: 可选过程 49"/>
          <p:cNvSpPr/>
          <p:nvPr/>
        </p:nvSpPr>
        <p:spPr>
          <a:xfrm>
            <a:off x="4562476" y="2943225"/>
            <a:ext cx="914400" cy="612648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位置贴膜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3" name="右箭头 52"/>
          <p:cNvSpPr/>
          <p:nvPr/>
        </p:nvSpPr>
        <p:spPr>
          <a:xfrm>
            <a:off x="5534026" y="3152775"/>
            <a:ext cx="438149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右箭头 53"/>
          <p:cNvSpPr/>
          <p:nvPr/>
        </p:nvSpPr>
        <p:spPr>
          <a:xfrm>
            <a:off x="6972301" y="3171825"/>
            <a:ext cx="438149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流程图: 可选过程 54"/>
          <p:cNvSpPr/>
          <p:nvPr/>
        </p:nvSpPr>
        <p:spPr>
          <a:xfrm>
            <a:off x="7448551" y="2933700"/>
            <a:ext cx="914400" cy="612648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整形二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右箭头 58"/>
          <p:cNvSpPr/>
          <p:nvPr/>
        </p:nvSpPr>
        <p:spPr>
          <a:xfrm>
            <a:off x="8401051" y="3133725"/>
            <a:ext cx="438149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流程图: 可选过程 60"/>
          <p:cNvSpPr/>
          <p:nvPr/>
        </p:nvSpPr>
        <p:spPr>
          <a:xfrm>
            <a:off x="8867776" y="2933700"/>
            <a:ext cx="914400" cy="612648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卸料进入传送带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5" name="流程图: 可选过程 64"/>
          <p:cNvSpPr/>
          <p:nvPr/>
        </p:nvSpPr>
        <p:spPr>
          <a:xfrm>
            <a:off x="3105150" y="3781426"/>
            <a:ext cx="923925" cy="790574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人工从传送带取料上料产品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右箭头 65"/>
          <p:cNvSpPr/>
          <p:nvPr/>
        </p:nvSpPr>
        <p:spPr>
          <a:xfrm>
            <a:off x="4076701" y="4105275"/>
            <a:ext cx="438149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流程图: 可选过程 67"/>
          <p:cNvSpPr/>
          <p:nvPr/>
        </p:nvSpPr>
        <p:spPr>
          <a:xfrm>
            <a:off x="5981701" y="3895725"/>
            <a:ext cx="914400" cy="61264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整形一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" name="流程图: 可选过程 68"/>
          <p:cNvSpPr/>
          <p:nvPr/>
        </p:nvSpPr>
        <p:spPr>
          <a:xfrm>
            <a:off x="4543426" y="3895725"/>
            <a:ext cx="914400" cy="61264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位置贴膜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" name="右箭头 69"/>
          <p:cNvSpPr/>
          <p:nvPr/>
        </p:nvSpPr>
        <p:spPr>
          <a:xfrm>
            <a:off x="5514976" y="4105275"/>
            <a:ext cx="438149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右箭头 70"/>
          <p:cNvSpPr/>
          <p:nvPr/>
        </p:nvSpPr>
        <p:spPr>
          <a:xfrm>
            <a:off x="6953251" y="4124325"/>
            <a:ext cx="438149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流程图: 可选过程 71"/>
          <p:cNvSpPr/>
          <p:nvPr/>
        </p:nvSpPr>
        <p:spPr>
          <a:xfrm>
            <a:off x="7429501" y="3886200"/>
            <a:ext cx="914400" cy="61264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整形二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" name="右箭头 72"/>
          <p:cNvSpPr/>
          <p:nvPr/>
        </p:nvSpPr>
        <p:spPr>
          <a:xfrm>
            <a:off x="8382001" y="4086225"/>
            <a:ext cx="438149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流程图: 可选过程 73"/>
          <p:cNvSpPr/>
          <p:nvPr/>
        </p:nvSpPr>
        <p:spPr>
          <a:xfrm>
            <a:off x="8848726" y="3886200"/>
            <a:ext cx="914400" cy="61264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卸料进入传送带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8" name="流程图: 可选过程 87"/>
          <p:cNvSpPr/>
          <p:nvPr/>
        </p:nvSpPr>
        <p:spPr>
          <a:xfrm>
            <a:off x="3048000" y="4895851"/>
            <a:ext cx="923925" cy="790574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人工从传送带取料上料产品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9" name="右箭头 88"/>
          <p:cNvSpPr/>
          <p:nvPr/>
        </p:nvSpPr>
        <p:spPr>
          <a:xfrm>
            <a:off x="4019551" y="5219700"/>
            <a:ext cx="438149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流程图: 可选过程 89"/>
          <p:cNvSpPr/>
          <p:nvPr/>
        </p:nvSpPr>
        <p:spPr>
          <a:xfrm>
            <a:off x="5924551" y="5010150"/>
            <a:ext cx="914400" cy="612648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整形一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1" name="流程图: 可选过程 90"/>
          <p:cNvSpPr/>
          <p:nvPr/>
        </p:nvSpPr>
        <p:spPr>
          <a:xfrm>
            <a:off x="4486276" y="5010150"/>
            <a:ext cx="914400" cy="612648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D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位置贴膜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2" name="右箭头 91"/>
          <p:cNvSpPr/>
          <p:nvPr/>
        </p:nvSpPr>
        <p:spPr>
          <a:xfrm>
            <a:off x="5457826" y="5219700"/>
            <a:ext cx="438149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右箭头 92"/>
          <p:cNvSpPr/>
          <p:nvPr/>
        </p:nvSpPr>
        <p:spPr>
          <a:xfrm>
            <a:off x="6896101" y="5238750"/>
            <a:ext cx="438149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流程图: 可选过程 95"/>
          <p:cNvSpPr/>
          <p:nvPr/>
        </p:nvSpPr>
        <p:spPr>
          <a:xfrm>
            <a:off x="7400926" y="5029200"/>
            <a:ext cx="914400" cy="612648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卸料进入传送带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2085975" y="1905000"/>
            <a:ext cx="819150" cy="8096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latin typeface="方正大黑简体" pitchFamily="65" charset="-122"/>
                <a:ea typeface="方正大黑简体" pitchFamily="65" charset="-122"/>
              </a:rPr>
              <a:t>1</a:t>
            </a:r>
            <a:endParaRPr lang="zh-CN" altLang="en-US" sz="4000" b="1" dirty="0">
              <a:latin typeface="方正大黑简体" pitchFamily="65" charset="-122"/>
              <a:ea typeface="方正大黑简体" pitchFamily="65" charset="-122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2076450" y="2838450"/>
            <a:ext cx="819150" cy="8096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latin typeface="方正大黑简体" pitchFamily="65" charset="-122"/>
                <a:ea typeface="方正大黑简体" pitchFamily="65" charset="-122"/>
              </a:rPr>
              <a:t>2</a:t>
            </a:r>
            <a:endParaRPr lang="zh-CN" altLang="en-US" sz="4000" b="1" dirty="0">
              <a:latin typeface="方正大黑简体" pitchFamily="65" charset="-122"/>
              <a:ea typeface="方正大黑简体" pitchFamily="65" charset="-122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2085975" y="3771900"/>
            <a:ext cx="819150" cy="8096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latin typeface="方正大黑简体" pitchFamily="65" charset="-122"/>
                <a:ea typeface="方正大黑简体" pitchFamily="65" charset="-122"/>
              </a:rPr>
              <a:t>3</a:t>
            </a:r>
            <a:endParaRPr lang="zh-CN" altLang="en-US" sz="4000" b="1" dirty="0">
              <a:latin typeface="方正大黑简体" pitchFamily="65" charset="-122"/>
              <a:ea typeface="方正大黑简体" pitchFamily="65" charset="-122"/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2076450" y="4857750"/>
            <a:ext cx="819150" cy="8096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latin typeface="方正大黑简体" pitchFamily="65" charset="-122"/>
                <a:ea typeface="方正大黑简体" pitchFamily="65" charset="-122"/>
              </a:rPr>
              <a:t>4</a:t>
            </a:r>
            <a:endParaRPr lang="zh-CN" altLang="en-US" sz="4000" b="1" dirty="0">
              <a:latin typeface="方正大黑简体" pitchFamily="65" charset="-122"/>
              <a:ea typeface="方正大黑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515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2020\方案\F顶均Back cabinet 贴膜贴膜机\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706650"/>
            <a:ext cx="10915650" cy="6165638"/>
          </a:xfrm>
          <a:prstGeom prst="rect">
            <a:avLst/>
          </a:prstGeom>
          <a:noFill/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BEDF13F0-CB55-4181-82B4-AFEB2E1306D8}"/>
              </a:ext>
            </a:extLst>
          </p:cNvPr>
          <p:cNvSpPr/>
          <p:nvPr/>
        </p:nvSpPr>
        <p:spPr>
          <a:xfrm>
            <a:off x="0" y="323850"/>
            <a:ext cx="685800" cy="228600"/>
          </a:xfrm>
          <a:prstGeom prst="rect">
            <a:avLst/>
          </a:prstGeom>
          <a:solidFill>
            <a:srgbClr val="578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EA21756-D9D1-41E8-94C8-97CCE75FF4C2}"/>
              </a:ext>
            </a:extLst>
          </p:cNvPr>
          <p:cNvSpPr/>
          <p:nvPr/>
        </p:nvSpPr>
        <p:spPr>
          <a:xfrm>
            <a:off x="838200" y="323850"/>
            <a:ext cx="381000" cy="228600"/>
          </a:xfrm>
          <a:prstGeom prst="rect">
            <a:avLst/>
          </a:prstGeom>
          <a:solidFill>
            <a:srgbClr val="5786C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5F9BB0A-633A-472A-B045-4202DEECA6B2}"/>
              </a:ext>
            </a:extLst>
          </p:cNvPr>
          <p:cNvSpPr/>
          <p:nvPr/>
        </p:nvSpPr>
        <p:spPr>
          <a:xfrm>
            <a:off x="1371600" y="323850"/>
            <a:ext cx="781050" cy="228600"/>
          </a:xfrm>
          <a:prstGeom prst="rect">
            <a:avLst/>
          </a:prstGeom>
          <a:solidFill>
            <a:srgbClr val="578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04B8ADA-77E9-438B-BE6E-5A35318DD213}"/>
              </a:ext>
            </a:extLst>
          </p:cNvPr>
          <p:cNvSpPr/>
          <p:nvPr/>
        </p:nvSpPr>
        <p:spPr>
          <a:xfrm>
            <a:off x="342900" y="685800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设备基本机构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Line 14"/>
          <p:cNvSpPr>
            <a:spLocks noChangeShapeType="1"/>
          </p:cNvSpPr>
          <p:nvPr/>
        </p:nvSpPr>
        <p:spPr bwMode="auto">
          <a:xfrm>
            <a:off x="4352925" y="2486026"/>
            <a:ext cx="676275" cy="304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lg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9" name="Line 14"/>
          <p:cNvSpPr>
            <a:spLocks noChangeShapeType="1"/>
          </p:cNvSpPr>
          <p:nvPr/>
        </p:nvSpPr>
        <p:spPr bwMode="auto">
          <a:xfrm>
            <a:off x="6324600" y="1704975"/>
            <a:ext cx="619124" cy="257174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lg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8172450" y="962025"/>
            <a:ext cx="714375" cy="285749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lg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2266950" y="3343276"/>
            <a:ext cx="752470" cy="33337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lg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1266826" y="2914633"/>
            <a:ext cx="116205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200" dirty="0" smtClean="0">
                <a:solidFill>
                  <a:srgbClr val="000066"/>
                </a:solidFill>
                <a:ea typeface="宋体" charset="-122"/>
              </a:rPr>
              <a:t>设备</a:t>
            </a:r>
            <a:r>
              <a:rPr lang="en-US" altLang="zh-CN" sz="1200" dirty="0" smtClean="0">
                <a:solidFill>
                  <a:srgbClr val="000066"/>
                </a:solidFill>
                <a:ea typeface="宋体" charset="-122"/>
              </a:rPr>
              <a:t>A</a:t>
            </a:r>
            <a:r>
              <a:rPr lang="zh-CN" altLang="en-US" sz="1200" dirty="0" smtClean="0">
                <a:solidFill>
                  <a:srgbClr val="000066"/>
                </a:solidFill>
                <a:ea typeface="宋体" charset="-122"/>
              </a:rPr>
              <a:t>：</a:t>
            </a:r>
            <a:endParaRPr lang="en-US" altLang="zh-CN" sz="1200" dirty="0" smtClean="0">
              <a:solidFill>
                <a:srgbClr val="000066"/>
              </a:solidFill>
              <a:ea typeface="宋体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1200" dirty="0" smtClean="0">
                <a:solidFill>
                  <a:srgbClr val="000066"/>
                </a:solidFill>
                <a:ea typeface="宋体" charset="-122"/>
              </a:rPr>
              <a:t>完成顶部贴膜</a:t>
            </a:r>
            <a:endParaRPr lang="en-US" altLang="zh-CN" sz="1200" dirty="0" smtClean="0">
              <a:solidFill>
                <a:srgbClr val="000066"/>
              </a:solidFill>
              <a:ea typeface="宋体" charset="-122"/>
            </a:endParaRPr>
          </a:p>
        </p:txBody>
      </p:sp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7448550" y="5543371"/>
            <a:ext cx="298132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00B0F0"/>
                </a:solidFill>
                <a:latin typeface="仿宋_GB2312" pitchFamily="49" charset="-122"/>
                <a:ea typeface="仿宋_GB2312" pitchFamily="49" charset="-122"/>
              </a:rPr>
              <a:t>说明：分四台设备分别完成四个位置的贴膜。</a:t>
            </a:r>
            <a:endParaRPr lang="en-US" altLang="zh-CN" sz="1600" b="1" dirty="0" smtClean="0">
              <a:solidFill>
                <a:srgbClr val="00B0F0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219450" y="2057383"/>
            <a:ext cx="1247775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200" dirty="0" smtClean="0">
                <a:solidFill>
                  <a:srgbClr val="000066"/>
                </a:solidFill>
                <a:ea typeface="宋体" charset="-122"/>
              </a:rPr>
              <a:t>设备</a:t>
            </a:r>
            <a:r>
              <a:rPr lang="en-US" altLang="zh-CN" sz="1200" dirty="0" smtClean="0">
                <a:solidFill>
                  <a:srgbClr val="000066"/>
                </a:solidFill>
                <a:ea typeface="宋体" charset="-122"/>
              </a:rPr>
              <a:t>B</a:t>
            </a:r>
            <a:r>
              <a:rPr lang="zh-CN" altLang="en-US" sz="1200" dirty="0" smtClean="0">
                <a:solidFill>
                  <a:srgbClr val="000066"/>
                </a:solidFill>
                <a:ea typeface="宋体" charset="-122"/>
              </a:rPr>
              <a:t>：</a:t>
            </a:r>
            <a:endParaRPr lang="en-US" altLang="zh-CN" sz="1200" dirty="0" smtClean="0">
              <a:solidFill>
                <a:srgbClr val="000066"/>
              </a:solidFill>
              <a:ea typeface="宋体" charset="-122"/>
            </a:endParaRPr>
          </a:p>
          <a:p>
            <a:pPr algn="l">
              <a:spcBef>
                <a:spcPct val="50000"/>
              </a:spcBef>
            </a:pPr>
            <a:r>
              <a:rPr lang="zh-CN" altLang="en-US" sz="1200" dirty="0" smtClean="0">
                <a:solidFill>
                  <a:srgbClr val="000066"/>
                </a:solidFill>
                <a:ea typeface="宋体" charset="-122"/>
              </a:rPr>
              <a:t>完成侧面贴膜</a:t>
            </a:r>
            <a:endParaRPr lang="en-US" altLang="zh-CN" sz="1200" dirty="0" smtClean="0">
              <a:solidFill>
                <a:srgbClr val="000066"/>
              </a:solidFill>
              <a:ea typeface="宋体" charset="-122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4648201" y="1495408"/>
            <a:ext cx="184785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200" dirty="0" smtClean="0">
                <a:solidFill>
                  <a:srgbClr val="000066"/>
                </a:solidFill>
                <a:ea typeface="宋体" charset="-122"/>
              </a:rPr>
              <a:t>设备</a:t>
            </a:r>
            <a:r>
              <a:rPr lang="en-US" altLang="zh-CN" sz="1200" dirty="0" smtClean="0">
                <a:solidFill>
                  <a:srgbClr val="000066"/>
                </a:solidFill>
                <a:ea typeface="宋体" charset="-122"/>
              </a:rPr>
              <a:t>C</a:t>
            </a:r>
            <a:r>
              <a:rPr lang="zh-CN" altLang="en-US" sz="1200" dirty="0" smtClean="0">
                <a:solidFill>
                  <a:srgbClr val="000066"/>
                </a:solidFill>
                <a:ea typeface="宋体" charset="-122"/>
              </a:rPr>
              <a:t>：完成侧面贴膜</a:t>
            </a:r>
            <a:endParaRPr lang="en-US" altLang="zh-CN" sz="1200" dirty="0" smtClean="0">
              <a:solidFill>
                <a:srgbClr val="000066"/>
              </a:solidFill>
              <a:ea typeface="宋体" charset="-122"/>
            </a:endParaRP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6581775" y="809608"/>
            <a:ext cx="1752601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1200" dirty="0" smtClean="0">
                <a:solidFill>
                  <a:srgbClr val="000066"/>
                </a:solidFill>
                <a:ea typeface="宋体" charset="-122"/>
              </a:rPr>
              <a:t>设备</a:t>
            </a:r>
            <a:r>
              <a:rPr lang="en-US" altLang="zh-CN" sz="1200" dirty="0" smtClean="0">
                <a:solidFill>
                  <a:srgbClr val="000066"/>
                </a:solidFill>
                <a:ea typeface="宋体" charset="-122"/>
              </a:rPr>
              <a:t>D</a:t>
            </a:r>
            <a:r>
              <a:rPr lang="zh-CN" altLang="en-US" sz="1200" dirty="0" smtClean="0">
                <a:solidFill>
                  <a:srgbClr val="000066"/>
                </a:solidFill>
                <a:ea typeface="宋体" charset="-122"/>
              </a:rPr>
              <a:t>：完成小孔贴膜</a:t>
            </a:r>
            <a:endParaRPr lang="en-US" altLang="zh-CN" sz="1200" dirty="0" smtClean="0">
              <a:solidFill>
                <a:srgbClr val="000066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515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2020\方案\F顶均Back cabinet 贴膜贴膜机\0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12192000" cy="6886576"/>
          </a:xfrm>
          <a:prstGeom prst="rect">
            <a:avLst/>
          </a:prstGeom>
          <a:noFill/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BEDF13F0-CB55-4181-82B4-AFEB2E1306D8}"/>
              </a:ext>
            </a:extLst>
          </p:cNvPr>
          <p:cNvSpPr/>
          <p:nvPr/>
        </p:nvSpPr>
        <p:spPr>
          <a:xfrm>
            <a:off x="0" y="323850"/>
            <a:ext cx="685800" cy="228600"/>
          </a:xfrm>
          <a:prstGeom prst="rect">
            <a:avLst/>
          </a:prstGeom>
          <a:solidFill>
            <a:srgbClr val="578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EA21756-D9D1-41E8-94C8-97CCE75FF4C2}"/>
              </a:ext>
            </a:extLst>
          </p:cNvPr>
          <p:cNvSpPr/>
          <p:nvPr/>
        </p:nvSpPr>
        <p:spPr>
          <a:xfrm>
            <a:off x="838200" y="323850"/>
            <a:ext cx="381000" cy="228600"/>
          </a:xfrm>
          <a:prstGeom prst="rect">
            <a:avLst/>
          </a:prstGeom>
          <a:solidFill>
            <a:srgbClr val="5786C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5F9BB0A-633A-472A-B045-4202DEECA6B2}"/>
              </a:ext>
            </a:extLst>
          </p:cNvPr>
          <p:cNvSpPr/>
          <p:nvPr/>
        </p:nvSpPr>
        <p:spPr>
          <a:xfrm>
            <a:off x="1371600" y="323850"/>
            <a:ext cx="781050" cy="228600"/>
          </a:xfrm>
          <a:prstGeom prst="rect">
            <a:avLst/>
          </a:prstGeom>
          <a:solidFill>
            <a:srgbClr val="578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rot="-180000" flipH="1" flipV="1">
            <a:off x="685756" y="4822840"/>
            <a:ext cx="857079" cy="45719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rot="-240000" flipH="1" flipV="1">
            <a:off x="743104" y="2276292"/>
            <a:ext cx="675846" cy="45719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rot="-60000" flipH="1">
            <a:off x="883018" y="2305406"/>
            <a:ext cx="62766" cy="2504363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 type="triangle" w="lg" len="med"/>
            <a:tailEnd type="triangle" w="lg" len="med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 rot="16200000">
            <a:off x="62710" y="3223523"/>
            <a:ext cx="129698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dirty="0" smtClean="0">
                <a:solidFill>
                  <a:srgbClr val="000066"/>
                </a:solidFill>
                <a:ea typeface="宋体" charset="-122"/>
              </a:rPr>
              <a:t>1650mm</a:t>
            </a:r>
            <a:endParaRPr lang="en-US" altLang="zh-CN" sz="1400" dirty="0">
              <a:solidFill>
                <a:srgbClr val="000066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9515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2020\方案\F顶均Back cabinet 贴膜贴膜机\0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8576"/>
            <a:ext cx="12192000" cy="6886576"/>
          </a:xfrm>
          <a:prstGeom prst="rect">
            <a:avLst/>
          </a:prstGeom>
          <a:noFill/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BEDF13F0-CB55-4181-82B4-AFEB2E1306D8}"/>
              </a:ext>
            </a:extLst>
          </p:cNvPr>
          <p:cNvSpPr/>
          <p:nvPr/>
        </p:nvSpPr>
        <p:spPr>
          <a:xfrm>
            <a:off x="0" y="323850"/>
            <a:ext cx="685800" cy="228600"/>
          </a:xfrm>
          <a:prstGeom prst="rect">
            <a:avLst/>
          </a:prstGeom>
          <a:solidFill>
            <a:srgbClr val="578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EA21756-D9D1-41E8-94C8-97CCE75FF4C2}"/>
              </a:ext>
            </a:extLst>
          </p:cNvPr>
          <p:cNvSpPr/>
          <p:nvPr/>
        </p:nvSpPr>
        <p:spPr>
          <a:xfrm>
            <a:off x="838200" y="323850"/>
            <a:ext cx="381000" cy="228600"/>
          </a:xfrm>
          <a:prstGeom prst="rect">
            <a:avLst/>
          </a:prstGeom>
          <a:solidFill>
            <a:srgbClr val="5786C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5F9BB0A-633A-472A-B045-4202DEECA6B2}"/>
              </a:ext>
            </a:extLst>
          </p:cNvPr>
          <p:cNvSpPr/>
          <p:nvPr/>
        </p:nvSpPr>
        <p:spPr>
          <a:xfrm>
            <a:off x="1371600" y="323850"/>
            <a:ext cx="781050" cy="228600"/>
          </a:xfrm>
          <a:prstGeom prst="rect">
            <a:avLst/>
          </a:prstGeom>
          <a:solidFill>
            <a:srgbClr val="578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rot="360000">
            <a:off x="2866849" y="4553423"/>
            <a:ext cx="45719" cy="477446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 rot="480000">
            <a:off x="485373" y="4601378"/>
            <a:ext cx="55438" cy="483627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rot="300000" flipV="1">
            <a:off x="538219" y="4852154"/>
            <a:ext cx="2304937" cy="211215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 type="triangle" w="lg" len="med"/>
            <a:tailEnd type="triangle" w="lg" len="med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1114413" y="4648215"/>
            <a:ext cx="102871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dirty="0" smtClean="0">
                <a:solidFill>
                  <a:srgbClr val="000066"/>
                </a:solidFill>
                <a:ea typeface="宋体" charset="-122"/>
              </a:rPr>
              <a:t>1300mm</a:t>
            </a:r>
            <a:endParaRPr lang="en-US" altLang="zh-CN" sz="1400" dirty="0">
              <a:solidFill>
                <a:srgbClr val="000066"/>
              </a:solidFill>
              <a:ea typeface="宋体" charset="-122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 rot="-60000" flipH="1">
            <a:off x="270304" y="2724325"/>
            <a:ext cx="45719" cy="1800117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 type="triangle" w="lg" len="med"/>
            <a:tailEnd type="triangle" w="lg" len="med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 rot="-240000" flipH="1" flipV="1">
            <a:off x="128563" y="2671774"/>
            <a:ext cx="642959" cy="45719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 rot="16200000">
            <a:off x="-494605" y="3337819"/>
            <a:ext cx="129698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dirty="0" smtClean="0">
                <a:solidFill>
                  <a:srgbClr val="000066"/>
                </a:solidFill>
                <a:ea typeface="宋体" charset="-122"/>
              </a:rPr>
              <a:t>1000mm</a:t>
            </a:r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 rot="-240000" flipH="1" flipV="1">
            <a:off x="185713" y="4529148"/>
            <a:ext cx="642959" cy="45719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rot="360000">
            <a:off x="5571948" y="4543898"/>
            <a:ext cx="45719" cy="477446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rot="480000">
            <a:off x="3190472" y="4591853"/>
            <a:ext cx="55438" cy="483627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rot="300000" flipV="1">
            <a:off x="3243318" y="4842629"/>
            <a:ext cx="2304937" cy="211215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 type="triangle" w="lg" len="med"/>
            <a:tailEnd type="triangle" w="lg" len="med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819512" y="4638690"/>
            <a:ext cx="102871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dirty="0" smtClean="0">
                <a:solidFill>
                  <a:srgbClr val="000066"/>
                </a:solidFill>
                <a:ea typeface="宋体" charset="-122"/>
              </a:rPr>
              <a:t>1300mm</a:t>
            </a:r>
            <a:endParaRPr lang="en-US" altLang="zh-CN" sz="1400" dirty="0">
              <a:solidFill>
                <a:srgbClr val="000066"/>
              </a:solidFill>
              <a:ea typeface="宋体" charset="-122"/>
            </a:endParaRP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rot="360000">
            <a:off x="8286575" y="4543897"/>
            <a:ext cx="45719" cy="477446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rot="480000">
            <a:off x="5905099" y="4591852"/>
            <a:ext cx="55438" cy="483627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rot="300000" flipV="1">
            <a:off x="5957945" y="4842628"/>
            <a:ext cx="2304937" cy="211215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 type="triangle" w="lg" len="med"/>
            <a:tailEnd type="triangle" w="lg" len="med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6534139" y="4638689"/>
            <a:ext cx="102871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dirty="0" smtClean="0">
                <a:solidFill>
                  <a:srgbClr val="000066"/>
                </a:solidFill>
                <a:ea typeface="宋体" charset="-122"/>
              </a:rPr>
              <a:t>1300mm</a:t>
            </a:r>
            <a:endParaRPr lang="en-US" altLang="zh-CN" sz="1400" dirty="0">
              <a:solidFill>
                <a:srgbClr val="000066"/>
              </a:solidFill>
              <a:ea typeface="宋体" charset="-122"/>
            </a:endParaRP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rot="360000">
            <a:off x="10924999" y="4381974"/>
            <a:ext cx="45719" cy="477446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rot="480000">
            <a:off x="8686398" y="4429928"/>
            <a:ext cx="55438" cy="483627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rot="300000" flipV="1">
            <a:off x="8738160" y="4705528"/>
            <a:ext cx="2173755" cy="180615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 type="triangle" w="lg" len="med"/>
            <a:tailEnd type="triangle" w="lg" len="med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9315438" y="4476765"/>
            <a:ext cx="102871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dirty="0" smtClean="0">
                <a:solidFill>
                  <a:srgbClr val="000066"/>
                </a:solidFill>
                <a:ea typeface="宋体" charset="-122"/>
              </a:rPr>
              <a:t>1200mm</a:t>
            </a:r>
            <a:endParaRPr lang="en-US" altLang="zh-CN" sz="1400" dirty="0">
              <a:solidFill>
                <a:srgbClr val="000066"/>
              </a:solidFill>
              <a:ea typeface="宋体" charset="-122"/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rot="-120000" flipH="1">
            <a:off x="11427151" y="2905052"/>
            <a:ext cx="45719" cy="1447913"/>
          </a:xfrm>
          <a:prstGeom prst="line">
            <a:avLst/>
          </a:prstGeom>
          <a:noFill/>
          <a:ln w="9525">
            <a:solidFill>
              <a:srgbClr val="FF66FF"/>
            </a:solidFill>
            <a:round/>
            <a:headEnd type="triangle" w="lg" len="med"/>
            <a:tailEnd type="triangle" w="lg" len="med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rot="-240000" flipH="1" flipV="1">
            <a:off x="10872763" y="2852749"/>
            <a:ext cx="642959" cy="45719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 rot="-240000" flipH="1" flipV="1">
            <a:off x="10939438" y="4329123"/>
            <a:ext cx="642959" cy="45719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 rot="16200000">
            <a:off x="10923489" y="3037215"/>
            <a:ext cx="635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400" dirty="0" smtClean="0">
                <a:solidFill>
                  <a:srgbClr val="000066"/>
                </a:solidFill>
                <a:ea typeface="宋体" charset="-122"/>
              </a:rPr>
              <a:t>800mm</a:t>
            </a:r>
          </a:p>
        </p:txBody>
      </p:sp>
    </p:spTree>
    <p:extLst>
      <p:ext uri="{BB962C8B-B14F-4D97-AF65-F5344CB8AC3E}">
        <p14:creationId xmlns:p14="http://schemas.microsoft.com/office/powerpoint/2010/main" val="339515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:a16="http://schemas.microsoft.com/office/drawing/2014/main" id="{687E5916-2926-4D5F-935A-6678C39E9CD3}"/>
              </a:ext>
            </a:extLst>
          </p:cNvPr>
          <p:cNvSpPr/>
          <p:nvPr/>
        </p:nvSpPr>
        <p:spPr>
          <a:xfrm>
            <a:off x="0" y="323850"/>
            <a:ext cx="685800" cy="228600"/>
          </a:xfrm>
          <a:prstGeom prst="rect">
            <a:avLst/>
          </a:prstGeom>
          <a:solidFill>
            <a:srgbClr val="578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FFC38E3-4964-45C8-B60F-D7E2601AAC39}"/>
              </a:ext>
            </a:extLst>
          </p:cNvPr>
          <p:cNvSpPr/>
          <p:nvPr/>
        </p:nvSpPr>
        <p:spPr>
          <a:xfrm>
            <a:off x="838200" y="323850"/>
            <a:ext cx="381000" cy="228600"/>
          </a:xfrm>
          <a:prstGeom prst="rect">
            <a:avLst/>
          </a:prstGeom>
          <a:solidFill>
            <a:srgbClr val="5786C1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36BE89C-4FCA-40AF-914B-993F03FFC2C2}"/>
              </a:ext>
            </a:extLst>
          </p:cNvPr>
          <p:cNvSpPr/>
          <p:nvPr/>
        </p:nvSpPr>
        <p:spPr>
          <a:xfrm>
            <a:off x="1371600" y="323850"/>
            <a:ext cx="781050" cy="228600"/>
          </a:xfrm>
          <a:prstGeom prst="rect">
            <a:avLst/>
          </a:prstGeom>
          <a:solidFill>
            <a:srgbClr val="5786C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D213247-6245-4B7D-BBF4-BF1FF7016028}"/>
              </a:ext>
            </a:extLst>
          </p:cNvPr>
          <p:cNvGrpSpPr/>
          <p:nvPr/>
        </p:nvGrpSpPr>
        <p:grpSpPr>
          <a:xfrm>
            <a:off x="342900" y="752475"/>
            <a:ext cx="7048499" cy="523220"/>
            <a:chOff x="9058682" y="1918927"/>
            <a:chExt cx="7048499" cy="52322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F3AE06BE-A1AC-468A-9A4D-421978A8C341}"/>
                </a:ext>
              </a:extLst>
            </p:cNvPr>
            <p:cNvSpPr/>
            <p:nvPr/>
          </p:nvSpPr>
          <p:spPr>
            <a:xfrm>
              <a:off x="9058682" y="1918927"/>
              <a:ext cx="30572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核心元器件及品牌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7FA9C556-9799-4126-8BD8-655766BF5403}"/>
                </a:ext>
              </a:extLst>
            </p:cNvPr>
            <p:cNvSpPr/>
            <p:nvPr/>
          </p:nvSpPr>
          <p:spPr>
            <a:xfrm>
              <a:off x="12040006" y="2094068"/>
              <a:ext cx="406717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Core components and brands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文本框 83">
            <a:extLst>
              <a:ext uri="{FF2B5EF4-FFF2-40B4-BE49-F238E27FC236}">
                <a16:creationId xmlns:a16="http://schemas.microsoft.com/office/drawing/2014/main" id="{A8339F22-9355-470F-8E7A-C8DE2B863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1459" y="1618206"/>
            <a:ext cx="15373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51276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51276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51276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51276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 eaLnBrk="1" hangingPunct="1"/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、机器人、伺服马达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83">
            <a:extLst>
              <a:ext uri="{FF2B5EF4-FFF2-40B4-BE49-F238E27FC236}">
                <a16:creationId xmlns:a16="http://schemas.microsoft.com/office/drawing/2014/main" id="{A8339F22-9355-470F-8E7A-C8DE2B863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334" y="1656306"/>
            <a:ext cx="1537311" cy="33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51276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51276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51276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51276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 eaLnBrk="1" hangingPunct="1"/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触摸屏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83">
            <a:extLst>
              <a:ext uri="{FF2B5EF4-FFF2-40B4-BE49-F238E27FC236}">
                <a16:creationId xmlns:a16="http://schemas.microsoft.com/office/drawing/2014/main" id="{A8339F22-9355-470F-8E7A-C8DE2B863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084" y="1675356"/>
            <a:ext cx="1537311" cy="33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51276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51276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51276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51276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 eaLnBrk="1" hangingPunct="1"/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传感器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83">
            <a:extLst>
              <a:ext uri="{FF2B5EF4-FFF2-40B4-BE49-F238E27FC236}">
                <a16:creationId xmlns:a16="http://schemas.microsoft.com/office/drawing/2014/main" id="{A8339F22-9355-470F-8E7A-C8DE2B863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4909" y="1675356"/>
            <a:ext cx="1537311" cy="33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51276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51276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51276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51276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 eaLnBrk="1" hangingPunct="1"/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精密五金件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83">
            <a:extLst>
              <a:ext uri="{FF2B5EF4-FFF2-40B4-BE49-F238E27FC236}">
                <a16:creationId xmlns:a16="http://schemas.microsoft.com/office/drawing/2014/main" id="{A8339F22-9355-470F-8E7A-C8DE2B863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4309" y="4170906"/>
            <a:ext cx="1537311" cy="33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51276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51276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51276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51276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 eaLnBrk="1" hangingPunct="1"/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气动元件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83">
            <a:extLst>
              <a:ext uri="{FF2B5EF4-FFF2-40B4-BE49-F238E27FC236}">
                <a16:creationId xmlns:a16="http://schemas.microsoft.com/office/drawing/2014/main" id="{A8339F22-9355-470F-8E7A-C8DE2B863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359" y="1646781"/>
            <a:ext cx="1537311" cy="33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 defTabSz="512763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51276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51276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51276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512763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 eaLnBrk="1" hangingPunct="1"/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轴承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 descr="222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8550" y="2338374"/>
            <a:ext cx="1183722" cy="1143008"/>
          </a:xfrm>
          <a:prstGeom prst="rect">
            <a:avLst/>
          </a:prstGeom>
        </p:spPr>
      </p:pic>
      <p:pic>
        <p:nvPicPr>
          <p:cNvPr id="42" name="图片 41" descr="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53657" y="2352682"/>
            <a:ext cx="1143008" cy="1257055"/>
          </a:xfrm>
          <a:prstGeom prst="rect">
            <a:avLst/>
          </a:prstGeom>
        </p:spPr>
      </p:pic>
      <p:pic>
        <p:nvPicPr>
          <p:cNvPr id="43" name="图片 42" descr="微信截图_2018103014553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7170" y="2366755"/>
            <a:ext cx="2593163" cy="966995"/>
          </a:xfrm>
          <a:prstGeom prst="rect">
            <a:avLst/>
          </a:prstGeom>
        </p:spPr>
      </p:pic>
      <p:pic>
        <p:nvPicPr>
          <p:cNvPr id="45" name="图片 44" descr="33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43339" y="2438223"/>
            <a:ext cx="2221697" cy="828852"/>
          </a:xfrm>
          <a:prstGeom prst="rect">
            <a:avLst/>
          </a:prstGeom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1588" y="4948238"/>
            <a:ext cx="16097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57863" y="2343150"/>
            <a:ext cx="1443037" cy="101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007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DF9DF22-38F6-420E-A72C-46408EEF3B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9214" t="34274" r="15730" b="27924"/>
          <a:stretch/>
        </p:blipFill>
        <p:spPr>
          <a:xfrm>
            <a:off x="-28575" y="0"/>
            <a:ext cx="12192000" cy="6858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1644EDE-08C8-459A-A8D5-6C535BFF60CA}"/>
              </a:ext>
            </a:extLst>
          </p:cNvPr>
          <p:cNvSpPr txBox="1"/>
          <p:nvPr/>
        </p:nvSpPr>
        <p:spPr>
          <a:xfrm>
            <a:off x="4389443" y="1187474"/>
            <a:ext cx="3413114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3900" dirty="0">
                <a:solidFill>
                  <a:schemeClr val="bg1">
                    <a:lumMod val="85000"/>
                    <a:alpha val="40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23900" dirty="0">
              <a:solidFill>
                <a:schemeClr val="bg1">
                  <a:lumMod val="85000"/>
                  <a:alpha val="4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29886AB-D4BF-494E-B947-4430F0FDE637}"/>
              </a:ext>
            </a:extLst>
          </p:cNvPr>
          <p:cNvCxnSpPr>
            <a:cxnSpLocks/>
          </p:cNvCxnSpPr>
          <p:nvPr/>
        </p:nvCxnSpPr>
        <p:spPr>
          <a:xfrm>
            <a:off x="3195848" y="2381928"/>
            <a:ext cx="5463766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774F729-DA6E-47FE-8FCA-84210484A2FB}"/>
              </a:ext>
            </a:extLst>
          </p:cNvPr>
          <p:cNvCxnSpPr>
            <a:cxnSpLocks/>
          </p:cNvCxnSpPr>
          <p:nvPr/>
        </p:nvCxnSpPr>
        <p:spPr>
          <a:xfrm>
            <a:off x="3195848" y="3959192"/>
            <a:ext cx="5463766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A8E5AC5A-6F1E-4DDB-AB13-86AE229585E7}"/>
              </a:ext>
            </a:extLst>
          </p:cNvPr>
          <p:cNvSpPr txBox="1"/>
          <p:nvPr/>
        </p:nvSpPr>
        <p:spPr>
          <a:xfrm>
            <a:off x="3314701" y="2745537"/>
            <a:ext cx="764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设备基本参数与报价</a:t>
            </a:r>
            <a:endParaRPr lang="zh-CN" alt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278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曲线大气企业宣传商业计划书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</TotalTime>
  <Words>415</Words>
  <Application>Microsoft Office PowerPoint</Application>
  <PresentationFormat>宽屏</PresentationFormat>
  <Paragraphs>103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Batang</vt:lpstr>
      <vt:lpstr>等线</vt:lpstr>
      <vt:lpstr>等线 Light</vt:lpstr>
      <vt:lpstr>方正大黑简体</vt:lpstr>
      <vt:lpstr>仿宋_GB2312</vt:lpstr>
      <vt:lpstr>宋体</vt:lpstr>
      <vt:lpstr>微软雅黑</vt:lpstr>
      <vt:lpstr>Arial</vt:lpstr>
      <vt:lpstr>Arial Black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蓝色曲线大气企业宣传商业计划书PPT模板</dc:title>
  <dc:creator>林 雨欣</dc:creator>
  <cp:lastModifiedBy>mibtech</cp:lastModifiedBy>
  <cp:revision>238</cp:revision>
  <dcterms:created xsi:type="dcterms:W3CDTF">2018-10-13T15:52:09Z</dcterms:created>
  <dcterms:modified xsi:type="dcterms:W3CDTF">2020-07-01T12:04:14Z</dcterms:modified>
</cp:coreProperties>
</file>